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2"/>
  </p:notesMasterIdLst>
  <p:sldIdLst>
    <p:sldId id="298" r:id="rId2"/>
    <p:sldId id="290" r:id="rId3"/>
    <p:sldId id="291" r:id="rId4"/>
    <p:sldId id="292" r:id="rId5"/>
    <p:sldId id="293" r:id="rId6"/>
    <p:sldId id="294" r:id="rId7"/>
    <p:sldId id="296" r:id="rId8"/>
    <p:sldId id="295" r:id="rId9"/>
    <p:sldId id="297" r:id="rId10"/>
    <p:sldId id="28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71" autoAdjust="0"/>
    <p:restoredTop sz="79181" autoAdjust="0"/>
  </p:normalViewPr>
  <p:slideViewPr>
    <p:cSldViewPr>
      <p:cViewPr varScale="1">
        <p:scale>
          <a:sx n="72" d="100"/>
          <a:sy n="72" d="100"/>
        </p:scale>
        <p:origin x="336" y="192"/>
      </p:cViewPr>
      <p:guideLst>
        <p:guide orient="horz" pos="2160"/>
        <p:guide pos="2880"/>
      </p:guideLst>
    </p:cSldViewPr>
  </p:slideViewPr>
  <p:outlineViewPr>
    <p:cViewPr>
      <p:scale>
        <a:sx n="40" d="100"/>
        <a:sy n="4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789A9D6-F702-2547-8ADA-BE92915BCB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2E11A44-2A07-DE4C-9C3B-8BAE8874F1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F7562A3-93BE-5F42-A209-7D4C2B4D80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DEFA906-11FC-7D42-8102-C7C363AF18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4E97CE6-63E6-164D-9572-EACC7223E2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2B28D4C4-B601-E643-A067-D1CB1E36B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054831C-C79F-2E48-9AA3-0FF4180C85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4831C-C79F-2E48-9AA3-0FF4180C855B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364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92BCA-2A62-4A66-9661-4E069DEB7CC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002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A21099-628B-6944-B9CB-EBE11F053C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27F7B9-0003-374D-8040-61213BBB21D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F2C64BED-51AB-0C46-BF7D-062F97B40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296536D2-2AFE-A541-9EEA-B35642B341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A8BB39-1739-FD44-B654-5118721E3E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927D3-623B-1142-A951-5080E1FF040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2E363B62-F543-4544-8436-03B92A1BEE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EA19E034-49BB-C340-A78B-22811B608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WAI kaynaklar:</a:t>
            </a:r>
          </a:p>
          <a:p>
            <a:r>
              <a:rPr lang="en-US" altLang="en-US"/>
              <a:t>http://www.w3.org/WAI/eval/preliminary.html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055C49-F547-9345-B856-789AC0A919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908CDE-4B74-F941-8402-6E2D5028AB0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D367B1BA-E58E-1B43-B52F-97B525C84F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9A11DB56-CF0D-8340-803B-41940A68A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Turn off images:</a:t>
            </a:r>
          </a:p>
          <a:p>
            <a:pPr marL="685800" lvl="1" indent="-228600">
              <a:buAutoNum type="arabicPeriod"/>
            </a:pPr>
            <a:r>
              <a:rPr lang="en-US" dirty="0" err="1"/>
              <a:t>about:config</a:t>
            </a:r>
            <a:endParaRPr lang="en-US" dirty="0"/>
          </a:p>
          <a:p>
            <a:pPr marL="685800" lvl="1" indent="-228600">
              <a:buAutoNum type="arabicPeriod"/>
            </a:pPr>
            <a:r>
              <a:rPr lang="en-US" dirty="0" err="1"/>
              <a:t>permissions.default.image</a:t>
            </a:r>
            <a:r>
              <a:rPr lang="en-US" dirty="0"/>
              <a:t> – set value (2)</a:t>
            </a:r>
          </a:p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4831C-C79F-2E48-9AA3-0FF4180C855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874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9C9469-673B-3243-8EA9-DB5A653CCF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8721E0-36E6-CB4E-8F1E-990C78F28D9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6002" name="Rectangle 2">
            <a:extLst>
              <a:ext uri="{FF2B5EF4-FFF2-40B4-BE49-F238E27FC236}">
                <a16:creationId xmlns:a16="http://schemas.microsoft.com/office/drawing/2014/main" id="{AF13FDB7-D22B-E745-9567-49D2FB6F9A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499CEDCF-5B61-DC49-9361-9C4AD1125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https://digital-</a:t>
            </a:r>
            <a:r>
              <a:rPr lang="en-US" altLang="en-US" dirty="0" err="1"/>
              <a:t>strategy.ec.europa.eu</a:t>
            </a:r>
            <a:r>
              <a:rPr lang="en-US" altLang="en-US" dirty="0"/>
              <a:t>/</a:t>
            </a:r>
            <a:r>
              <a:rPr lang="en-US" altLang="en-US" dirty="0" err="1"/>
              <a:t>en</a:t>
            </a:r>
            <a:r>
              <a:rPr lang="en-US" altLang="en-US"/>
              <a:t>/policies/web-accessibility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4831C-C79F-2E48-9AA3-0FF4180C855B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563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B93980-6368-1144-B2B1-EEDFB41D30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A6446-5A84-6049-87A8-D96A24848CE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103E9EA4-FA07-E643-8900-FA535BF4A6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5ABEC1E9-1F29-BC43-B284-DDC4455CD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B93980-6368-1144-B2B1-EEDFB41D30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A6446-5A84-6049-87A8-D96A24848CE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103E9EA4-FA07-E643-8900-FA535BF4A6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5ABEC1E9-1F29-BC43-B284-DDC4455CD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http://www.w3.org/TR/WCAG-EM/</a:t>
            </a:r>
          </a:p>
          <a:p>
            <a:endParaRPr lang="en-US" altLang="en-US" dirty="0"/>
          </a:p>
          <a:p>
            <a:r>
              <a:rPr lang="en-US" altLang="en-US" dirty="0" err="1"/>
              <a:t>Diğer</a:t>
            </a:r>
            <a:r>
              <a:rPr lang="en-US" altLang="en-US" dirty="0"/>
              <a:t> </a:t>
            </a:r>
            <a:r>
              <a:rPr lang="en-US" altLang="en-US" dirty="0" err="1"/>
              <a:t>yöntemler</a:t>
            </a:r>
            <a:r>
              <a:rPr lang="en-US" altLang="en-US" dirty="0"/>
              <a:t>: http://</a:t>
            </a:r>
            <a:r>
              <a:rPr lang="en-US" altLang="en-US" dirty="0" err="1"/>
              <a:t>ec.europa.eu</a:t>
            </a:r>
            <a:r>
              <a:rPr lang="en-US" altLang="en-US" dirty="0"/>
              <a:t>/</a:t>
            </a:r>
            <a:r>
              <a:rPr lang="en-US" altLang="en-US" dirty="0" err="1"/>
              <a:t>ipg</a:t>
            </a:r>
            <a:r>
              <a:rPr lang="en-US" altLang="en-US" dirty="0"/>
              <a:t>/standards/accessibility/validation/</a:t>
            </a:r>
          </a:p>
        </p:txBody>
      </p:sp>
    </p:spTree>
    <p:extLst>
      <p:ext uri="{BB962C8B-B14F-4D97-AF65-F5344CB8AC3E}">
        <p14:creationId xmlns:p14="http://schemas.microsoft.com/office/powerpoint/2010/main" val="413124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74C4-3D1A-2A46-BF55-739B9B8DB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7CCF1D-DAD4-1E4B-993F-DD5F8BD04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940AA-2CC6-4844-8EC2-B552F9063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FB8DA-3786-DB4F-8CF8-84C75FE2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A2831-DE41-F745-AD78-FA9B70C7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D584F-4EF3-6F47-BCAF-87C7B88EA105}" type="slidenum">
              <a:rPr lang="en-US" altLang="en-US"/>
              <a:pPr/>
              <a:t>‹#›</a:t>
            </a:fld>
            <a:r>
              <a:rPr lang="en-US" altLang="en-US" dirty="0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252191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B101C-0B64-1348-A911-D02FCDDE5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69EDA3-F067-C24D-8F78-2E2F9D3CE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DEACD-8DB9-504A-A3FB-171836DFE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EA92B-B47B-534C-BCDB-1C0EF4D4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25C24-5006-5C4A-90F3-7377B6EC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4AAA2-F507-0147-BBC7-7BD2E5A672B1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416327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559FCC-432D-6945-920F-C7B5B44B4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198120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A8DE4-42DC-DE4E-B096-2BF3FF90A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1143000"/>
            <a:ext cx="5791200" cy="5029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80586-A2B5-484D-B8F6-738B48DF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3FBC9-4D74-3F4E-BF23-79085961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C1F55-6E47-A047-93AC-D675DBF30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337AD-095B-544C-A755-2521BE62DB20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10044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387A-DD9C-C048-A7AE-DEE12D78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8ACAD-C7EB-2D41-A205-BFE7397E3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144C6-7BEB-344A-99D3-27504B094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74866-5746-5649-9F70-DADD39196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97F31-BF96-A44D-8149-F16A5C3B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FD774-20DB-FF43-B9F3-030C9FDE4310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F446DD22-6FC0-1042-9742-3BC81686C6D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1981200"/>
            <a:ext cx="7772400" cy="0"/>
          </a:xfrm>
          <a:prstGeom prst="line">
            <a:avLst/>
          </a:prstGeom>
          <a:noFill/>
          <a:ln w="9525">
            <a:solidFill>
              <a:srgbClr val="A5292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6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B460C-6869-4F4F-843B-FDD73B346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C6D2D-96B3-D149-B266-213A0F6E0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F809A-E4D3-A74F-A3F4-69A59EA9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0BF7-75A2-9D4C-A764-DDBC1A17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F61FF-1C0F-7E4E-9AAB-015F5BEA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9DC61-E84C-F440-9137-4296252D49CE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57140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8829-F9E5-AE4B-9A11-7E5FF933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D2D26-8203-1C44-8BF8-805AD24FC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1DE37-3749-EB43-92E3-CB3B4E539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72C62-7576-8A47-8021-DCB98C0F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E2B12-C9D9-694C-94F1-AAEB30DE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717DF-9B11-0940-A2F3-527C0ED27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81831-6292-8D43-8CCB-BF2D5C69D28E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156676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9F8F-3D26-4A42-9322-B4C76EEB4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47A0A-701F-724A-BED5-C90543CF9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B0AB3-6B43-CB43-8436-71C08CAC6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967521-BAA4-9049-A598-6EB716FB9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CCACC2-5B96-0343-A564-AAD7790079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6189EA-EBA9-8C41-9043-5EE5A5AFA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9CDE1A-5976-164A-BD8E-368656D0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2E7C68-22CB-F544-A599-0A40A63AD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2A4CC-FE00-B442-92E6-BAAF0CDB091D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25737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A3DED-55E3-4F40-AD33-F51051996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B25A7-3DC4-7840-A0CD-1403AE2E8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AC237-05CA-384D-AB34-4ABE2EA3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114C2-D29C-ED4E-895E-98260B0C2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F0B0F-E18D-0441-8510-7809103A7F1F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207887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96BE5-08CD-3446-9127-B4064D5E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75453-F5BC-E846-B3BD-E34BEF0E7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681E3-3132-3249-BC5B-9EC8D0EA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58B7B-68AD-3648-A4B1-B5112449211C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187918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F32C9-7CDD-1E43-98D0-1090B6C10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972EF-24E6-0A41-BBFE-B067BC2E9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8D8670-EF4E-2540-A17D-70AA3F298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DC3630-70EB-D744-B0CC-DCCAE8C9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D1E0D-80C9-8140-B658-98BA475E2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03055-0A37-8040-98D3-79CA2FEC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45775-C997-B04B-A650-2BA46DAB9DCD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382914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22A7C-0C32-8949-B465-94D45203D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8D9ACF-FF10-F448-B39F-5798CCCDF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D985D-C16C-E841-B6C0-4EE2A4FFD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36307-6946-3C47-961E-34491FE90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754F4-E1D3-D54D-B9F6-776C0503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55014-0474-5B40-BAF7-268B9E815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3738E-7824-1347-9C76-7D025FD7DBFF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320967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C0FA225-EF26-D544-8AC8-78AE32DF7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562AB7A-C075-794B-8B05-F47DE30B6F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7211B68-5F2C-4C4F-8567-8545B275F0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292DA59-7916-E84D-95B0-DCF55DEA0F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02BA27B3-5EC4-F144-A757-E5A85DABE75D}" type="slidenum">
              <a:rPr lang="en-US" altLang="en-US"/>
              <a:pPr/>
              <a:t>‹#›</a:t>
            </a:fld>
            <a:r>
              <a:rPr lang="en-US" altLang="en-US"/>
              <a:t>/9</a:t>
            </a:r>
          </a:p>
        </p:txBody>
      </p:sp>
      <p:pic>
        <p:nvPicPr>
          <p:cNvPr id="3078" name="Picture 6" descr="index_01">
            <a:extLst>
              <a:ext uri="{FF2B5EF4-FFF2-40B4-BE49-F238E27FC236}">
                <a16:creationId xmlns:a16="http://schemas.microsoft.com/office/drawing/2014/main" id="{E7B621CD-D5DE-1F4A-BCE2-00FA6113F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6588" y="0"/>
            <a:ext cx="1273176" cy="119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index_02">
            <a:extLst>
              <a:ext uri="{FF2B5EF4-FFF2-40B4-BE49-F238E27FC236}">
                <a16:creationId xmlns:a16="http://schemas.microsoft.com/office/drawing/2014/main" id="{E065F669-F642-DC4A-A17B-90336C47D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2465388" cy="92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ndex_03">
            <a:extLst>
              <a:ext uri="{FF2B5EF4-FFF2-40B4-BE49-F238E27FC236}">
                <a16:creationId xmlns:a16="http://schemas.microsoft.com/office/drawing/2014/main" id="{F83C3EFA-C686-B34C-8890-CFA847C71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0"/>
            <a:ext cx="4340225" cy="922338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index_05">
            <a:extLst>
              <a:ext uri="{FF2B5EF4-FFF2-40B4-BE49-F238E27FC236}">
                <a16:creationId xmlns:a16="http://schemas.microsoft.com/office/drawing/2014/main" id="{A7F9A68E-0993-574F-B01C-AC1017A29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2465388" cy="26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ndex_03">
            <a:extLst>
              <a:ext uri="{FF2B5EF4-FFF2-40B4-BE49-F238E27FC236}">
                <a16:creationId xmlns:a16="http://schemas.microsoft.com/office/drawing/2014/main" id="{238EA156-15F8-4946-B4E5-ACCF7D94B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5" r="36795" b="25645"/>
          <a:stretch>
            <a:fillRect/>
          </a:stretch>
        </p:blipFill>
        <p:spPr bwMode="auto">
          <a:xfrm>
            <a:off x="5715000" y="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index_03">
            <a:extLst>
              <a:ext uri="{FF2B5EF4-FFF2-40B4-BE49-F238E27FC236}">
                <a16:creationId xmlns:a16="http://schemas.microsoft.com/office/drawing/2014/main" id="{5536F925-EEA3-8F47-81A6-38A6DDDB5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5" r="36795" b="25645"/>
          <a:stretch>
            <a:fillRect/>
          </a:stretch>
        </p:blipFill>
        <p:spPr bwMode="auto">
          <a:xfrm>
            <a:off x="7239000" y="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ndex_03">
            <a:extLst>
              <a:ext uri="{FF2B5EF4-FFF2-40B4-BE49-F238E27FC236}">
                <a16:creationId xmlns:a16="http://schemas.microsoft.com/office/drawing/2014/main" id="{16C811B9-8979-3F45-9576-F627996ED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5" r="36795" b="25645"/>
          <a:stretch>
            <a:fillRect/>
          </a:stretch>
        </p:blipFill>
        <p:spPr bwMode="auto">
          <a:xfrm>
            <a:off x="7620000" y="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index_05">
            <a:extLst>
              <a:ext uri="{FF2B5EF4-FFF2-40B4-BE49-F238E27FC236}">
                <a16:creationId xmlns:a16="http://schemas.microsoft.com/office/drawing/2014/main" id="{7D013134-F531-C543-A403-9CAC3006B1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2"/>
          <a:stretch>
            <a:fillRect/>
          </a:stretch>
        </p:blipFill>
        <p:spPr bwMode="auto">
          <a:xfrm>
            <a:off x="2971800" y="914400"/>
            <a:ext cx="1246188" cy="26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index_05">
            <a:extLst>
              <a:ext uri="{FF2B5EF4-FFF2-40B4-BE49-F238E27FC236}">
                <a16:creationId xmlns:a16="http://schemas.microsoft.com/office/drawing/2014/main" id="{27619E19-1809-2447-9CB5-CFF438E3C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2"/>
          <a:stretch>
            <a:fillRect/>
          </a:stretch>
        </p:blipFill>
        <p:spPr bwMode="auto">
          <a:xfrm>
            <a:off x="4191000" y="914400"/>
            <a:ext cx="1246188" cy="26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index_05">
            <a:extLst>
              <a:ext uri="{FF2B5EF4-FFF2-40B4-BE49-F238E27FC236}">
                <a16:creationId xmlns:a16="http://schemas.microsoft.com/office/drawing/2014/main" id="{4EFC95B5-8254-424B-BBD8-DD1822035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2"/>
          <a:stretch>
            <a:fillRect/>
          </a:stretch>
        </p:blipFill>
        <p:spPr bwMode="auto">
          <a:xfrm>
            <a:off x="5334000" y="914400"/>
            <a:ext cx="1246188" cy="26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index_05">
            <a:extLst>
              <a:ext uri="{FF2B5EF4-FFF2-40B4-BE49-F238E27FC236}">
                <a16:creationId xmlns:a16="http://schemas.microsoft.com/office/drawing/2014/main" id="{11198A34-66C3-9C4F-80C2-1F7A180F6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2"/>
          <a:stretch>
            <a:fillRect/>
          </a:stretch>
        </p:blipFill>
        <p:spPr bwMode="auto">
          <a:xfrm>
            <a:off x="6553200" y="914400"/>
            <a:ext cx="1246188" cy="26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9" name="Picture 17" descr="index_05">
            <a:extLst>
              <a:ext uri="{FF2B5EF4-FFF2-40B4-BE49-F238E27FC236}">
                <a16:creationId xmlns:a16="http://schemas.microsoft.com/office/drawing/2014/main" id="{9AB5B785-0040-BF49-A7E0-C73CA0FA3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2"/>
          <a:stretch>
            <a:fillRect/>
          </a:stretch>
        </p:blipFill>
        <p:spPr bwMode="auto">
          <a:xfrm>
            <a:off x="7696200" y="914400"/>
            <a:ext cx="1246188" cy="26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index_05">
            <a:extLst>
              <a:ext uri="{FF2B5EF4-FFF2-40B4-BE49-F238E27FC236}">
                <a16:creationId xmlns:a16="http://schemas.microsoft.com/office/drawing/2014/main" id="{C6ED6560-7272-314C-B11D-96FDB1E87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2"/>
          <a:stretch>
            <a:fillRect/>
          </a:stretch>
        </p:blipFill>
        <p:spPr bwMode="auto">
          <a:xfrm>
            <a:off x="8520113" y="914400"/>
            <a:ext cx="1246187" cy="26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1" name="Picture 19" descr="index_03">
            <a:extLst>
              <a:ext uri="{FF2B5EF4-FFF2-40B4-BE49-F238E27FC236}">
                <a16:creationId xmlns:a16="http://schemas.microsoft.com/office/drawing/2014/main" id="{27D4D2C5-9753-EE49-90B4-70E4EC851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5" r="36795" b="25645"/>
          <a:stretch>
            <a:fillRect/>
          </a:stretch>
        </p:blipFill>
        <p:spPr bwMode="auto">
          <a:xfrm>
            <a:off x="0" y="655320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index_03">
            <a:extLst>
              <a:ext uri="{FF2B5EF4-FFF2-40B4-BE49-F238E27FC236}">
                <a16:creationId xmlns:a16="http://schemas.microsoft.com/office/drawing/2014/main" id="{FDD4109A-F477-D349-AE1A-D83A1084B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5" r="36795" b="25645"/>
          <a:stretch>
            <a:fillRect/>
          </a:stretch>
        </p:blipFill>
        <p:spPr bwMode="auto">
          <a:xfrm>
            <a:off x="1371600" y="655320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3" name="Picture 21" descr="index_03">
            <a:extLst>
              <a:ext uri="{FF2B5EF4-FFF2-40B4-BE49-F238E27FC236}">
                <a16:creationId xmlns:a16="http://schemas.microsoft.com/office/drawing/2014/main" id="{D845FA04-7696-464F-8B3D-11B3B4CB7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5" r="36795" b="25645"/>
          <a:stretch>
            <a:fillRect/>
          </a:stretch>
        </p:blipFill>
        <p:spPr bwMode="auto">
          <a:xfrm>
            <a:off x="2971800" y="655320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index_03">
            <a:extLst>
              <a:ext uri="{FF2B5EF4-FFF2-40B4-BE49-F238E27FC236}">
                <a16:creationId xmlns:a16="http://schemas.microsoft.com/office/drawing/2014/main" id="{4D1A6019-804F-9448-B14C-4917EBE19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5" r="36795" b="25645"/>
          <a:stretch>
            <a:fillRect/>
          </a:stretch>
        </p:blipFill>
        <p:spPr bwMode="auto">
          <a:xfrm>
            <a:off x="4572000" y="655320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5" name="Picture 23" descr="index_03">
            <a:extLst>
              <a:ext uri="{FF2B5EF4-FFF2-40B4-BE49-F238E27FC236}">
                <a16:creationId xmlns:a16="http://schemas.microsoft.com/office/drawing/2014/main" id="{CBF8EB89-B1D3-E04B-9A7E-C7301E424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5" r="36795" b="25645"/>
          <a:stretch>
            <a:fillRect/>
          </a:stretch>
        </p:blipFill>
        <p:spPr bwMode="auto">
          <a:xfrm>
            <a:off x="6172200" y="655320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index_03">
            <a:extLst>
              <a:ext uri="{FF2B5EF4-FFF2-40B4-BE49-F238E27FC236}">
                <a16:creationId xmlns:a16="http://schemas.microsoft.com/office/drawing/2014/main" id="{24E02E0C-C874-8141-91DB-572EE38C5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5" r="36795" b="25645"/>
          <a:stretch>
            <a:fillRect/>
          </a:stretch>
        </p:blipFill>
        <p:spPr bwMode="auto">
          <a:xfrm>
            <a:off x="7543800" y="655320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7" name="Rectangle 25">
            <a:extLst>
              <a:ext uri="{FF2B5EF4-FFF2-40B4-BE49-F238E27FC236}">
                <a16:creationId xmlns:a16="http://schemas.microsoft.com/office/drawing/2014/main" id="{6E488726-02CE-4942-823F-74E36EC4B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143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98" name="Rectangle 26">
            <a:extLst>
              <a:ext uri="{FF2B5EF4-FFF2-40B4-BE49-F238E27FC236}">
                <a16:creationId xmlns:a16="http://schemas.microsoft.com/office/drawing/2014/main" id="{EF507DB4-3508-1B45-B5F6-08243ED22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85800"/>
            <a:ext cx="4724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>
            <a:extLst>
              <a:ext uri="{FF2B5EF4-FFF2-40B4-BE49-F238E27FC236}">
                <a16:creationId xmlns:a16="http://schemas.microsoft.com/office/drawing/2014/main" id="{DF433CEB-8638-C44C-895F-EE9E26F5B5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52600" y="685800"/>
            <a:ext cx="2819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05" name="Picture 33" descr="mmm">
            <a:extLst>
              <a:ext uri="{FF2B5EF4-FFF2-40B4-BE49-F238E27FC236}">
                <a16:creationId xmlns:a16="http://schemas.microsoft.com/office/drawing/2014/main" id="{CC5C5D51-E1F6-3D47-B588-8C887D0FDA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62000"/>
            <a:ext cx="5111750" cy="18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yelizyesilada.info/" TargetMode="External"/><Relationship Id="rId4" Type="http://schemas.openxmlformats.org/officeDocument/2006/relationships/hyperlink" Target="mailto:yyeliz@metu.edu.t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tr-tr/windows/ekran-okuyucusu-tam-k%C4%B1lavuzu-e4397a0d-ef4f-b386-d8ae-c172f109bdb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s.google.com/web/tools/chrome-devtools" TargetMode="External"/><Relationship Id="rId4" Type="http://schemas.openxmlformats.org/officeDocument/2006/relationships/hyperlink" Target="https://www.engelsizerisim.com/sayfa/nvda-ekran-okuyucu-bilgi-ve-indirme-sayfas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ave.webaim.org/" TargetMode="External"/><Relationship Id="rId7" Type="http://schemas.openxmlformats.org/officeDocument/2006/relationships/hyperlink" Target="http://www.w3.org/WAI/ER/existingtool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eque.com/axe/" TargetMode="External"/><Relationship Id="rId5" Type="http://schemas.openxmlformats.org/officeDocument/2006/relationships/hyperlink" Target="https://chrome.google.com/webstore" TargetMode="External"/><Relationship Id="rId4" Type="http://schemas.openxmlformats.org/officeDocument/2006/relationships/hyperlink" Target="http://www.tawdis.ne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ebaim.org/resources/contrastchecker/" TargetMode="External"/><Relationship Id="rId3" Type="http://schemas.openxmlformats.org/officeDocument/2006/relationships/hyperlink" Target="https://www.visionaustralia.org/services/digital-access/resources" TargetMode="External"/><Relationship Id="rId7" Type="http://schemas.openxmlformats.org/officeDocument/2006/relationships/hyperlink" Target="http://juicystudio.com/services/luminositycontrastratio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igsaw.w3.org/css-validator/" TargetMode="External"/><Relationship Id="rId5" Type="http://schemas.openxmlformats.org/officeDocument/2006/relationships/hyperlink" Target="http://validator.w3.org/" TargetMode="External"/><Relationship Id="rId4" Type="http://schemas.openxmlformats.org/officeDocument/2006/relationships/hyperlink" Target="https://developer.mozilla.org/en-US/docs/Tool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test-evaluate/#peopl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CAG-E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0F2BF-1B35-1B47-86CD-527AE898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584F-4EF3-6F47-BCAF-87C7B88EA105}" type="slidenum">
              <a:rPr lang="en-US" altLang="en-US" smtClean="0"/>
              <a:pPr/>
              <a:t>1</a:t>
            </a:fld>
            <a:r>
              <a:rPr lang="en-US" altLang="en-US" dirty="0"/>
              <a:t>/9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618FE2F-16CA-9246-80E9-EB03D81C4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627063"/>
            <a:ext cx="8077200" cy="2479675"/>
          </a:xfrm>
        </p:spPr>
        <p:txBody>
          <a:bodyPr/>
          <a:lstStyle/>
          <a:p>
            <a:r>
              <a:rPr lang="en-US" altLang="en-US" sz="3500" dirty="0"/>
              <a:t>Web </a:t>
            </a:r>
            <a:r>
              <a:rPr lang="en-US" altLang="en-US" sz="3500" dirty="0" err="1"/>
              <a:t>Erişilebilirliği</a:t>
            </a:r>
            <a:r>
              <a:rPr lang="en-US" altLang="en-US" sz="3500" dirty="0"/>
              <a:t>: </a:t>
            </a:r>
            <a:br>
              <a:rPr lang="en-US" altLang="en-US" sz="3500" dirty="0"/>
            </a:br>
            <a:r>
              <a:rPr lang="en-US" altLang="en-US" sz="3500" dirty="0" err="1">
                <a:solidFill>
                  <a:srgbClr val="000000"/>
                </a:solidFill>
              </a:rPr>
              <a:t>Değerlendirme</a:t>
            </a:r>
            <a:endParaRPr lang="en-US" sz="35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AD9EEE1-20F7-5E4B-A69C-35003265A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Yeliz </a:t>
            </a:r>
            <a:r>
              <a:rPr lang="en-US" altLang="en-US" dirty="0" err="1"/>
              <a:t>Yeşilada</a:t>
            </a:r>
            <a:endParaRPr lang="en-US" altLang="en-US" dirty="0"/>
          </a:p>
          <a:p>
            <a:r>
              <a:rPr lang="en-US" altLang="en-US" dirty="0" err="1"/>
              <a:t>Bilgisayar</a:t>
            </a:r>
            <a:r>
              <a:rPr lang="en-US" altLang="en-US" dirty="0"/>
              <a:t> </a:t>
            </a:r>
            <a:r>
              <a:rPr lang="en-US" altLang="en-US" dirty="0" err="1"/>
              <a:t>Mühendisliği</a:t>
            </a:r>
            <a:r>
              <a:rPr lang="en-US" altLang="en-US" dirty="0"/>
              <a:t> </a:t>
            </a:r>
            <a:r>
              <a:rPr lang="en-US" altLang="en-US" dirty="0" err="1"/>
              <a:t>Programı</a:t>
            </a:r>
            <a:endParaRPr lang="en-US" altLang="en-US" dirty="0"/>
          </a:p>
          <a:p>
            <a:r>
              <a:rPr lang="en-US" altLang="en-US" dirty="0" err="1"/>
              <a:t>Orta</a:t>
            </a:r>
            <a:r>
              <a:rPr lang="en-US" altLang="en-US" dirty="0"/>
              <a:t> </a:t>
            </a:r>
            <a:r>
              <a:rPr lang="en-US" altLang="en-US" dirty="0" err="1"/>
              <a:t>Doğu</a:t>
            </a:r>
            <a:r>
              <a:rPr lang="en-US" altLang="en-US" dirty="0"/>
              <a:t> Teknik </a:t>
            </a:r>
            <a:r>
              <a:rPr lang="en-US" altLang="en-US" dirty="0" err="1"/>
              <a:t>Üniversitesi</a:t>
            </a:r>
            <a:r>
              <a:rPr lang="en-US" altLang="en-US" dirty="0"/>
              <a:t> </a:t>
            </a:r>
          </a:p>
          <a:p>
            <a:r>
              <a:rPr lang="en-US" altLang="en-US" dirty="0" err="1"/>
              <a:t>Kuzey</a:t>
            </a:r>
            <a:r>
              <a:rPr lang="en-US" altLang="en-US" dirty="0"/>
              <a:t> </a:t>
            </a:r>
            <a:r>
              <a:rPr lang="en-US" altLang="en-US" dirty="0" err="1"/>
              <a:t>Kıbrıs</a:t>
            </a:r>
            <a:r>
              <a:rPr lang="en-US" altLang="en-US" dirty="0"/>
              <a:t> </a:t>
            </a:r>
            <a:r>
              <a:rPr lang="en-US" altLang="en-US" dirty="0" err="1"/>
              <a:t>Kampusu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3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 title="Gorsel cizgi"/>
          <p:cNvCxnSpPr/>
          <p:nvPr/>
        </p:nvCxnSpPr>
        <p:spPr>
          <a:xfrm>
            <a:off x="747873" y="1679640"/>
            <a:ext cx="5436000" cy="0"/>
          </a:xfrm>
          <a:prstGeom prst="line">
            <a:avLst/>
          </a:prstGeom>
          <a:ln w="19050">
            <a:solidFill>
              <a:srgbClr val="BF1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 title="Gorsel cizgi"/>
          <p:cNvCxnSpPr/>
          <p:nvPr/>
        </p:nvCxnSpPr>
        <p:spPr>
          <a:xfrm>
            <a:off x="747873" y="2644840"/>
            <a:ext cx="5436000" cy="0"/>
          </a:xfrm>
          <a:prstGeom prst="line">
            <a:avLst/>
          </a:prstGeom>
          <a:ln w="19050">
            <a:solidFill>
              <a:srgbClr val="BF1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DC5161-404E-A84C-877F-8DDB46F4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584F-4EF3-6F47-BCAF-87C7B88EA105}" type="slidenum">
              <a:rPr lang="en-US" altLang="en-US" smtClean="0"/>
              <a:pPr/>
              <a:t>10</a:t>
            </a:fld>
            <a:r>
              <a:rPr lang="en-US" altLang="en-US"/>
              <a:t>/9</a:t>
            </a:r>
            <a:endParaRPr lang="en-US" altLang="en-US" dirty="0"/>
          </a:p>
        </p:txBody>
      </p:sp>
      <p:pic>
        <p:nvPicPr>
          <p:cNvPr id="10" name="Picture 6" descr="Sorusu olan var mi?" title="Soru isare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5135">
            <a:off x="6571651" y="1679640"/>
            <a:ext cx="2068443" cy="334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7873" y="2808305"/>
            <a:ext cx="6858000" cy="222022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cs typeface="Andalus" panose="02020603050405020304" pitchFamily="18" charset="-78"/>
              </a:rPr>
              <a:t>Yeliz Yesilada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yyeliz@metu.edu.tr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tr-TR" dirty="0">
              <a:cs typeface="Andalus" panose="02020603050405020304" pitchFamily="18" charset="-7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tr-TR" dirty="0">
                <a:cs typeface="Andalus" panose="02020603050405020304" pitchFamily="18" charset="-78"/>
              </a:rPr>
              <a:t>URL: </a:t>
            </a:r>
            <a:r>
              <a:rPr lang="tr-TR" dirty="0">
                <a:cs typeface="Andalus" panose="02020603050405020304" pitchFamily="18" charset="-78"/>
                <a:hlinkClick r:id="rId5"/>
              </a:rPr>
              <a:t>http://yelizyesilada.info</a:t>
            </a:r>
            <a:endParaRPr lang="tr-TR" dirty="0">
              <a:cs typeface="Andalus" panose="02020603050405020304" pitchFamily="18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7873" y="1885466"/>
            <a:ext cx="5436000" cy="595910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3200" dirty="0" err="1">
                <a:latin typeface="+mn-lt"/>
                <a:cs typeface="Arabic Typesetting" panose="03020402040406030203" pitchFamily="66" charset="-78"/>
              </a:rPr>
              <a:t>Teşekkürler</a:t>
            </a:r>
            <a:r>
              <a:rPr lang="en-US" sz="3200" dirty="0">
                <a:latin typeface="+mn-lt"/>
                <a:cs typeface="Arabic Typesetting" panose="03020402040406030203" pitchFamily="66" charset="-78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1661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058EE-39FF-8B47-BB75-685357250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74FB1-CC3D-9743-944E-5A79E62F9432}" type="slidenum">
              <a:rPr lang="en-US" altLang="en-US"/>
              <a:pPr/>
              <a:t>2</a:t>
            </a:fld>
            <a:r>
              <a:rPr lang="en-US" altLang="en-US" dirty="0"/>
              <a:t>/9</a:t>
            </a:r>
          </a:p>
        </p:txBody>
      </p:sp>
      <p:sp>
        <p:nvSpPr>
          <p:cNvPr id="245763" name="Rectangle 3">
            <a:extLst>
              <a:ext uri="{FF2B5EF4-FFF2-40B4-BE49-F238E27FC236}">
                <a16:creationId xmlns:a16="http://schemas.microsoft.com/office/drawing/2014/main" id="{67424D9B-E2D4-004F-A43D-F695A90E02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/>
            <a:r>
              <a:rPr lang="en-US" altLang="en-US" dirty="0" err="1"/>
              <a:t>Çok</a:t>
            </a:r>
            <a:r>
              <a:rPr lang="en-US" altLang="en-US" dirty="0"/>
              <a:t> </a:t>
            </a:r>
            <a:r>
              <a:rPr lang="en-US" altLang="en-US" dirty="0" err="1"/>
              <a:t>farklı</a:t>
            </a:r>
            <a:r>
              <a:rPr lang="en-US" altLang="en-US" dirty="0"/>
              <a:t> </a:t>
            </a:r>
            <a:r>
              <a:rPr lang="en-US" altLang="en-US" dirty="0" err="1"/>
              <a:t>yöntemler</a:t>
            </a:r>
            <a:r>
              <a:rPr lang="en-US" altLang="en-US" dirty="0"/>
              <a:t> </a:t>
            </a:r>
            <a:r>
              <a:rPr lang="en-US" altLang="en-US" dirty="0" err="1"/>
              <a:t>kullanılabilir</a:t>
            </a:r>
            <a:r>
              <a:rPr lang="en-US" altLang="en-US" dirty="0"/>
              <a:t>: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dirty="0" err="1"/>
              <a:t>Yüzeysel</a:t>
            </a:r>
            <a:r>
              <a:rPr lang="en-US" altLang="en-US" dirty="0"/>
              <a:t> </a:t>
            </a:r>
            <a:r>
              <a:rPr lang="en-US" altLang="en-US" dirty="0" err="1"/>
              <a:t>hızlı</a:t>
            </a:r>
            <a:r>
              <a:rPr lang="en-US" altLang="en-US" dirty="0"/>
              <a:t> </a:t>
            </a:r>
            <a:r>
              <a:rPr lang="en-US" altLang="en-US" dirty="0" err="1"/>
              <a:t>değerlendirme</a:t>
            </a:r>
            <a:r>
              <a:rPr lang="en-US" altLang="en-US" dirty="0"/>
              <a:t>;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dirty="0" err="1"/>
              <a:t>Otomatik</a:t>
            </a:r>
            <a:r>
              <a:rPr lang="en-US" altLang="en-US" dirty="0"/>
              <a:t> </a:t>
            </a:r>
            <a:r>
              <a:rPr lang="en-US" altLang="en-US" dirty="0" err="1"/>
              <a:t>değerlendirme</a:t>
            </a:r>
            <a:r>
              <a:rPr lang="en-US" altLang="en-US" dirty="0"/>
              <a:t>;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dirty="0" err="1"/>
              <a:t>Kullanıcı</a:t>
            </a:r>
            <a:r>
              <a:rPr lang="en-US" altLang="en-US" dirty="0"/>
              <a:t> </a:t>
            </a:r>
            <a:r>
              <a:rPr lang="en-US" altLang="en-US" dirty="0" err="1"/>
              <a:t>değerlendirmeleri</a:t>
            </a:r>
            <a:r>
              <a:rPr lang="en-US" altLang="en-US" dirty="0"/>
              <a:t>.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dirty="0" err="1"/>
              <a:t>Derin</a:t>
            </a:r>
            <a:r>
              <a:rPr lang="en-US" altLang="en-US" dirty="0"/>
              <a:t> </a:t>
            </a:r>
            <a:r>
              <a:rPr lang="en-US" altLang="en-US" dirty="0" err="1"/>
              <a:t>irdeleme</a:t>
            </a:r>
            <a:r>
              <a:rPr lang="en-US" altLang="en-US" dirty="0"/>
              <a:t> </a:t>
            </a:r>
            <a:r>
              <a:rPr lang="en-US" altLang="en-US" dirty="0" err="1"/>
              <a:t>yöntemi</a:t>
            </a:r>
            <a:r>
              <a:rPr lang="en-US" altLang="en-US" dirty="0"/>
              <a:t> (</a:t>
            </a:r>
            <a:r>
              <a:rPr lang="en-US" altLang="en-US" dirty="0" err="1"/>
              <a:t>Uyum</a:t>
            </a:r>
            <a:r>
              <a:rPr lang="en-US" altLang="en-US" dirty="0"/>
              <a:t> </a:t>
            </a:r>
            <a:r>
              <a:rPr lang="en-US" altLang="en-US" dirty="0" err="1"/>
              <a:t>değerlendirmesi</a:t>
            </a:r>
            <a:r>
              <a:rPr lang="en-US" altLang="en-US" dirty="0"/>
              <a:t>);</a:t>
            </a:r>
          </a:p>
          <a:p>
            <a:pPr marL="1257300" lvl="2" indent="-342900"/>
            <a:endParaRPr lang="en-US" altLang="en-US" dirty="0"/>
          </a:p>
        </p:txBody>
      </p:sp>
      <p:sp>
        <p:nvSpPr>
          <p:cNvPr id="245762" name="Rectangle 2">
            <a:extLst>
              <a:ext uri="{FF2B5EF4-FFF2-40B4-BE49-F238E27FC236}">
                <a16:creationId xmlns:a16="http://schemas.microsoft.com/office/drawing/2014/main" id="{645BB0F0-743E-0843-8800-D588853437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Değerlendirme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E5CC8-14E9-7941-95B1-3FE5085D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FC3A-71E1-AA4B-875E-2FC97604988F}" type="slidenum">
              <a:rPr lang="en-US" altLang="en-US"/>
              <a:pPr/>
              <a:t>3</a:t>
            </a:fld>
            <a:r>
              <a:rPr lang="en-US" altLang="en-US"/>
              <a:t>/9</a:t>
            </a:r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E5EFB809-6C3B-BA43-BE4A-11FA9F9B1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Her problemi bulamaz;</a:t>
            </a:r>
          </a:p>
          <a:p>
            <a:r>
              <a:rPr lang="en-US" altLang="en-US"/>
              <a:t>Standardlara uyumluluk için kullanılamaz;</a:t>
            </a:r>
          </a:p>
          <a:p>
            <a:r>
              <a:rPr lang="en-US" altLang="en-US"/>
              <a:t>Kullanılabilecek yöntemler:</a:t>
            </a:r>
          </a:p>
          <a:p>
            <a:pPr lvl="1"/>
            <a:r>
              <a:rPr lang="en-US" altLang="en-US"/>
              <a:t>Örnek sayfalar seç (sık kullanılan, popüler veya önemli olan, giriş sayfası, vb);</a:t>
            </a:r>
          </a:p>
          <a:p>
            <a:pPr lvl="1"/>
            <a:r>
              <a:rPr lang="en-US" altLang="en-US"/>
              <a:t>Tarayıcıları kullanarak testler yap;</a:t>
            </a:r>
          </a:p>
          <a:p>
            <a:pPr lvl="1"/>
            <a:r>
              <a:rPr lang="en-US" altLang="en-US"/>
              <a:t>Özel tarayıcılar veya yardımcı teknolojiler ile testler yap.</a:t>
            </a:r>
          </a:p>
        </p:txBody>
      </p:sp>
      <p:sp>
        <p:nvSpPr>
          <p:cNvPr id="247810" name="Rectangle 2">
            <a:extLst>
              <a:ext uri="{FF2B5EF4-FFF2-40B4-BE49-F238E27FC236}">
                <a16:creationId xmlns:a16="http://schemas.microsoft.com/office/drawing/2014/main" id="{2542CA61-9C62-1F4E-9F05-D8F8309C2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Yüzeysel Hızlı Değerlendirme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D0D1C-C5DE-0440-A230-EF188123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9936-6119-EE46-BE82-4DD9A0CEC6A3}" type="slidenum">
              <a:rPr lang="en-US" altLang="en-US"/>
              <a:pPr/>
              <a:t>4</a:t>
            </a:fld>
            <a:r>
              <a:rPr lang="en-US" altLang="en-US"/>
              <a:t>/9</a:t>
            </a:r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1881E1DE-C6E7-7F43-99ED-8D912B8A22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Resimleri</a:t>
            </a:r>
            <a:r>
              <a:rPr lang="en-US" altLang="en-US" dirty="0"/>
              <a:t> </a:t>
            </a:r>
            <a:r>
              <a:rPr lang="en-US" altLang="en-US" dirty="0" err="1"/>
              <a:t>kapat</a:t>
            </a:r>
            <a:r>
              <a:rPr lang="en-US" altLang="en-US" dirty="0"/>
              <a:t>!</a:t>
            </a:r>
          </a:p>
          <a:p>
            <a:r>
              <a:rPr lang="en-US" altLang="en-US" dirty="0" err="1"/>
              <a:t>Sesi</a:t>
            </a:r>
            <a:r>
              <a:rPr lang="en-US" altLang="en-US" dirty="0"/>
              <a:t> </a:t>
            </a:r>
            <a:r>
              <a:rPr lang="en-US" altLang="en-US" dirty="0" err="1"/>
              <a:t>kapat</a:t>
            </a:r>
            <a:r>
              <a:rPr lang="en-US" altLang="en-US" dirty="0"/>
              <a:t>!</a:t>
            </a:r>
          </a:p>
          <a:p>
            <a:r>
              <a:rPr lang="en-US" altLang="en-US" dirty="0" err="1"/>
              <a:t>Stili</a:t>
            </a:r>
            <a:r>
              <a:rPr lang="en-US" altLang="en-US" dirty="0"/>
              <a:t> (CSS) </a:t>
            </a:r>
            <a:r>
              <a:rPr lang="en-US" altLang="en-US" dirty="0" err="1"/>
              <a:t>kapat</a:t>
            </a:r>
            <a:r>
              <a:rPr lang="en-US" altLang="en-US" dirty="0"/>
              <a:t>!</a:t>
            </a:r>
          </a:p>
          <a:p>
            <a:r>
              <a:rPr lang="en-US" altLang="en-US" dirty="0" err="1"/>
              <a:t>Farklı</a:t>
            </a:r>
            <a:r>
              <a:rPr lang="en-US" altLang="en-US" dirty="0"/>
              <a:t> font </a:t>
            </a:r>
            <a:r>
              <a:rPr lang="en-US" altLang="en-US" dirty="0" err="1"/>
              <a:t>büyüklükleri</a:t>
            </a:r>
            <a:r>
              <a:rPr lang="en-US" altLang="en-US" dirty="0"/>
              <a:t> dene!</a:t>
            </a:r>
          </a:p>
          <a:p>
            <a:r>
              <a:rPr lang="en-US" altLang="en-US" dirty="0" err="1"/>
              <a:t>Farklı</a:t>
            </a:r>
            <a:r>
              <a:rPr lang="en-US" altLang="en-US" dirty="0"/>
              <a:t> </a:t>
            </a:r>
            <a:r>
              <a:rPr lang="en-US" altLang="en-US" dirty="0" err="1"/>
              <a:t>ekran</a:t>
            </a:r>
            <a:r>
              <a:rPr lang="en-US" altLang="en-US" dirty="0"/>
              <a:t> </a:t>
            </a:r>
            <a:r>
              <a:rPr lang="en-US" altLang="en-US" dirty="0" err="1"/>
              <a:t>çözünürlükleri</a:t>
            </a:r>
            <a:r>
              <a:rPr lang="en-US" altLang="en-US" dirty="0"/>
              <a:t> </a:t>
            </a:r>
            <a:r>
              <a:rPr lang="en-US" altLang="en-US" dirty="0" err="1"/>
              <a:t>ile</a:t>
            </a:r>
            <a:r>
              <a:rPr lang="en-US" altLang="en-US" dirty="0"/>
              <a:t> dene!</a:t>
            </a:r>
          </a:p>
          <a:p>
            <a:r>
              <a:rPr lang="en-US" altLang="en-US" dirty="0" err="1"/>
              <a:t>Sayfa</a:t>
            </a:r>
            <a:r>
              <a:rPr lang="en-US" altLang="en-US" dirty="0"/>
              <a:t> </a:t>
            </a:r>
            <a:r>
              <a:rPr lang="en-US" altLang="en-US" dirty="0" err="1"/>
              <a:t>başlığını</a:t>
            </a:r>
            <a:r>
              <a:rPr lang="en-US" altLang="en-US" dirty="0"/>
              <a:t> control et!</a:t>
            </a:r>
          </a:p>
          <a:p>
            <a:r>
              <a:rPr lang="en-US" altLang="en-US" dirty="0" err="1"/>
              <a:t>Sayfa</a:t>
            </a:r>
            <a:r>
              <a:rPr lang="en-US" altLang="en-US" dirty="0"/>
              <a:t> </a:t>
            </a:r>
            <a:r>
              <a:rPr lang="en-US" altLang="en-US" dirty="0" err="1"/>
              <a:t>renkleri</a:t>
            </a:r>
            <a:r>
              <a:rPr lang="en-US" altLang="en-US" dirty="0"/>
              <a:t> </a:t>
            </a:r>
            <a:r>
              <a:rPr lang="en-US" altLang="en-US" dirty="0" err="1"/>
              <a:t>ile</a:t>
            </a:r>
            <a:r>
              <a:rPr lang="en-US" altLang="en-US" dirty="0"/>
              <a:t> </a:t>
            </a:r>
            <a:r>
              <a:rPr lang="en-US" altLang="en-US" dirty="0" err="1"/>
              <a:t>oyna</a:t>
            </a:r>
            <a:r>
              <a:rPr lang="en-US" altLang="en-US" dirty="0"/>
              <a:t> (</a:t>
            </a:r>
            <a:r>
              <a:rPr lang="en-US" altLang="en-US" dirty="0" err="1"/>
              <a:t>Gri</a:t>
            </a:r>
            <a:r>
              <a:rPr lang="en-US" altLang="en-US" dirty="0"/>
              <a:t> </a:t>
            </a:r>
            <a:r>
              <a:rPr lang="en-US" altLang="en-US" dirty="0" err="1"/>
              <a:t>tonlamalar</a:t>
            </a:r>
            <a:r>
              <a:rPr lang="en-US" altLang="en-US" dirty="0"/>
              <a:t> dene)!</a:t>
            </a:r>
          </a:p>
          <a:p>
            <a:r>
              <a:rPr lang="en-US" altLang="en-US" dirty="0"/>
              <a:t>Mouse </a:t>
            </a:r>
            <a:r>
              <a:rPr lang="en-US" altLang="en-US" dirty="0" err="1"/>
              <a:t>kullanmadan</a:t>
            </a:r>
            <a:r>
              <a:rPr lang="en-US" altLang="en-US" dirty="0"/>
              <a:t> </a:t>
            </a:r>
            <a:r>
              <a:rPr lang="en-US" altLang="en-US" dirty="0" err="1"/>
              <a:t>sedece</a:t>
            </a:r>
            <a:r>
              <a:rPr lang="en-US" altLang="en-US" dirty="0"/>
              <a:t> </a:t>
            </a:r>
            <a:r>
              <a:rPr lang="en-US" altLang="en-US" dirty="0" err="1"/>
              <a:t>klavye</a:t>
            </a:r>
            <a:r>
              <a:rPr lang="en-US" altLang="en-US" dirty="0"/>
              <a:t> </a:t>
            </a:r>
            <a:r>
              <a:rPr lang="en-US" altLang="en-US" dirty="0" err="1"/>
              <a:t>kullanarak</a:t>
            </a:r>
            <a:r>
              <a:rPr lang="en-US" altLang="en-US" dirty="0"/>
              <a:t> </a:t>
            </a:r>
            <a:r>
              <a:rPr lang="en-US" altLang="en-US" dirty="0" err="1"/>
              <a:t>sayfaya</a:t>
            </a:r>
            <a:r>
              <a:rPr lang="en-US" altLang="en-US" dirty="0"/>
              <a:t> </a:t>
            </a:r>
            <a:r>
              <a:rPr lang="en-US" altLang="en-US" dirty="0" err="1"/>
              <a:t>erişmeye</a:t>
            </a:r>
            <a:r>
              <a:rPr lang="en-US" altLang="en-US" dirty="0"/>
              <a:t> </a:t>
            </a:r>
            <a:r>
              <a:rPr lang="en-US" altLang="en-US" dirty="0" err="1"/>
              <a:t>çalış</a:t>
            </a:r>
            <a:r>
              <a:rPr lang="en-US" altLang="en-US" dirty="0"/>
              <a:t>! </a:t>
            </a:r>
          </a:p>
        </p:txBody>
      </p:sp>
      <p:sp>
        <p:nvSpPr>
          <p:cNvPr id="249858" name="Rectangle 2">
            <a:extLst>
              <a:ext uri="{FF2B5EF4-FFF2-40B4-BE49-F238E27FC236}">
                <a16:creationId xmlns:a16="http://schemas.microsoft.com/office/drawing/2014/main" id="{069FD5E6-3E9E-B543-9BAC-FB376AE16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Tarayıcılar ile Basit Testler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A8991-B3FA-D649-9ED0-9BE42EEDA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1622-BF8A-9347-9864-8AC0F23C6429}" type="slidenum">
              <a:rPr lang="en-US" altLang="en-US"/>
              <a:pPr/>
              <a:t>5</a:t>
            </a:fld>
            <a:r>
              <a:rPr lang="en-US" altLang="en-US"/>
              <a:t>/9</a:t>
            </a:r>
          </a:p>
        </p:txBody>
      </p:sp>
      <p:sp>
        <p:nvSpPr>
          <p:cNvPr id="251907" name="Rectangle 1027">
            <a:extLst>
              <a:ext uri="{FF2B5EF4-FFF2-40B4-BE49-F238E27FC236}">
                <a16:creationId xmlns:a16="http://schemas.microsoft.com/office/drawing/2014/main" id="{2C4D4A5F-FAC5-234F-A653-003E71F699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924800" cy="4419600"/>
          </a:xfrm>
        </p:spPr>
        <p:txBody>
          <a:bodyPr/>
          <a:lstStyle/>
          <a:p>
            <a:r>
              <a:rPr lang="en-US" altLang="en-US" dirty="0" err="1"/>
              <a:t>Ör</a:t>
            </a:r>
            <a:r>
              <a:rPr lang="en-US" altLang="en-US" dirty="0"/>
              <a:t>, </a:t>
            </a:r>
            <a:r>
              <a:rPr lang="en-US" altLang="en-US" dirty="0" err="1"/>
              <a:t>VoiceOver</a:t>
            </a:r>
            <a:r>
              <a:rPr lang="en-US" altLang="en-US" dirty="0"/>
              <a:t> </a:t>
            </a:r>
            <a:r>
              <a:rPr lang="en-US" altLang="en-US" dirty="0" err="1"/>
              <a:t>veya</a:t>
            </a:r>
            <a:r>
              <a:rPr lang="en-US" altLang="en-US" dirty="0"/>
              <a:t> </a:t>
            </a:r>
            <a:r>
              <a:rPr lang="en-US" altLang="en-US" dirty="0" err="1"/>
              <a:t>herhangi</a:t>
            </a:r>
            <a:r>
              <a:rPr lang="en-US" altLang="en-US" dirty="0"/>
              <a:t> </a:t>
            </a:r>
            <a:r>
              <a:rPr lang="en-US" altLang="en-US" dirty="0" err="1"/>
              <a:t>bir</a:t>
            </a:r>
            <a:r>
              <a:rPr lang="en-US" altLang="en-US" dirty="0"/>
              <a:t> </a:t>
            </a:r>
            <a:r>
              <a:rPr lang="en-US" altLang="en-US" dirty="0" err="1"/>
              <a:t>ekran</a:t>
            </a:r>
            <a:r>
              <a:rPr lang="en-US" altLang="en-US" dirty="0"/>
              <a:t> </a:t>
            </a:r>
            <a:r>
              <a:rPr lang="en-US" altLang="en-US" dirty="0" err="1"/>
              <a:t>okuyucu</a:t>
            </a:r>
            <a:r>
              <a:rPr lang="en-US" altLang="en-US" dirty="0"/>
              <a:t>;</a:t>
            </a:r>
          </a:p>
          <a:p>
            <a:r>
              <a:rPr lang="en-US" altLang="en-US" dirty="0" err="1"/>
              <a:t>Ör</a:t>
            </a:r>
            <a:r>
              <a:rPr lang="en-US" altLang="en-US" dirty="0"/>
              <a:t>, Microsoft </a:t>
            </a:r>
            <a:r>
              <a:rPr lang="en-US" altLang="en-US" dirty="0" err="1"/>
              <a:t>Ekran</a:t>
            </a:r>
            <a:r>
              <a:rPr lang="en-US" altLang="en-US" dirty="0"/>
              <a:t> </a:t>
            </a:r>
            <a:r>
              <a:rPr lang="en-US" altLang="en-US" dirty="0" err="1"/>
              <a:t>Okuyucusu</a:t>
            </a:r>
            <a:endParaRPr lang="en-US" altLang="en-US" dirty="0"/>
          </a:p>
          <a:p>
            <a:pPr lvl="1"/>
            <a:r>
              <a:rPr lang="en-US" altLang="en-US" dirty="0">
                <a:hlinkClick r:id="rId3"/>
              </a:rPr>
              <a:t>https://support.microsoft.com/tr-tr/windows/ekran-okuyucusu-tam-k%C4%B1lavuzu-e4397a0d-ef4f-b386-d8ae-c172f109bdb1</a:t>
            </a:r>
            <a:endParaRPr lang="en-US" altLang="en-US" dirty="0"/>
          </a:p>
          <a:p>
            <a:r>
              <a:rPr lang="en-US" altLang="en-US" dirty="0" err="1"/>
              <a:t>Ör</a:t>
            </a:r>
            <a:r>
              <a:rPr lang="en-US" altLang="en-US" dirty="0"/>
              <a:t>, NVDA </a:t>
            </a:r>
            <a:r>
              <a:rPr lang="en-US" altLang="en-US" dirty="0" err="1"/>
              <a:t>Ekran</a:t>
            </a:r>
            <a:r>
              <a:rPr lang="en-US" altLang="en-US" dirty="0"/>
              <a:t> </a:t>
            </a:r>
            <a:r>
              <a:rPr lang="en-US" altLang="en-US" dirty="0" err="1"/>
              <a:t>okuyucu</a:t>
            </a:r>
            <a:endParaRPr lang="en-US" altLang="en-US" dirty="0"/>
          </a:p>
          <a:p>
            <a:pPr lvl="1"/>
            <a:r>
              <a:rPr lang="en-US" altLang="en-US" dirty="0">
                <a:hlinkClick r:id="rId4"/>
              </a:rPr>
              <a:t>https://www.engelsizerisim.com/sayfa/nvda-ekran-okuyucu-bilgi-ve-indirme-sayfasi/</a:t>
            </a:r>
            <a:endParaRPr lang="en-US" altLang="en-US" dirty="0"/>
          </a:p>
          <a:p>
            <a:r>
              <a:rPr lang="en-US" altLang="en-US" dirty="0" err="1"/>
              <a:t>Ekran</a:t>
            </a:r>
            <a:r>
              <a:rPr lang="en-US" altLang="en-US" dirty="0"/>
              <a:t> </a:t>
            </a:r>
            <a:r>
              <a:rPr lang="en-US" altLang="en-US" dirty="0" err="1"/>
              <a:t>büyütücüler</a:t>
            </a:r>
            <a:r>
              <a:rPr lang="en-US" altLang="en-US" dirty="0"/>
              <a:t>, vb.</a:t>
            </a:r>
          </a:p>
          <a:p>
            <a:r>
              <a:rPr lang="en-US" altLang="en-US" dirty="0"/>
              <a:t>Mobil Web </a:t>
            </a:r>
            <a:r>
              <a:rPr lang="en-US" altLang="en-US" dirty="0" err="1"/>
              <a:t>simulatörler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/>
              <a:t>Chrome Developer Tool, </a:t>
            </a:r>
            <a:r>
              <a:rPr lang="en-US" altLang="en-US" dirty="0">
                <a:hlinkClick r:id="rId5"/>
              </a:rPr>
              <a:t>https://developers.google.com/web/tools/chrome-devtools</a:t>
            </a:r>
            <a:endParaRPr lang="en-US" altLang="en-US" dirty="0"/>
          </a:p>
          <a:p>
            <a:endParaRPr lang="en-US" altLang="en-US" dirty="0"/>
          </a:p>
        </p:txBody>
      </p:sp>
      <p:sp>
        <p:nvSpPr>
          <p:cNvPr id="251906" name="Rectangle 1026">
            <a:extLst>
              <a:ext uri="{FF2B5EF4-FFF2-40B4-BE49-F238E27FC236}">
                <a16:creationId xmlns:a16="http://schemas.microsoft.com/office/drawing/2014/main" id="{5D51A8AF-99E7-4F4A-A7D1-0ED38F2CD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772400" cy="1143000"/>
          </a:xfrm>
        </p:spPr>
        <p:txBody>
          <a:bodyPr/>
          <a:lstStyle/>
          <a:p>
            <a:r>
              <a:rPr lang="en-US" altLang="en-US" dirty="0" err="1"/>
              <a:t>Özel</a:t>
            </a:r>
            <a:r>
              <a:rPr lang="en-US" altLang="en-US" dirty="0"/>
              <a:t> </a:t>
            </a:r>
            <a:r>
              <a:rPr lang="en-US" altLang="en-US" dirty="0" err="1"/>
              <a:t>Tarayıcılar</a:t>
            </a:r>
            <a:r>
              <a:rPr lang="en-US" altLang="en-US" dirty="0"/>
              <a:t> </a:t>
            </a:r>
            <a:r>
              <a:rPr lang="en-US" altLang="en-US" dirty="0" err="1"/>
              <a:t>ve</a:t>
            </a:r>
            <a:r>
              <a:rPr lang="en-US" altLang="en-US" dirty="0"/>
              <a:t> </a:t>
            </a:r>
            <a:r>
              <a:rPr lang="en-US" altLang="en-US" dirty="0" err="1"/>
              <a:t>Yardımcı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 err="1"/>
              <a:t>Teknolojiler</a:t>
            </a:r>
            <a:r>
              <a:rPr lang="en-US" altLang="en-US" dirty="0"/>
              <a:t> </a:t>
            </a:r>
            <a:r>
              <a:rPr lang="en-US" altLang="en-US" dirty="0" err="1"/>
              <a:t>ile</a:t>
            </a:r>
            <a:r>
              <a:rPr lang="en-US" altLang="en-US" dirty="0"/>
              <a:t> </a:t>
            </a:r>
            <a:r>
              <a:rPr lang="en-US" altLang="en-US" dirty="0" err="1"/>
              <a:t>Testler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5485A-2293-9142-8647-450C63CC7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5032-F2DB-5D44-9DFA-C661DB43922F}" type="slidenum">
              <a:rPr lang="en-US" altLang="en-US"/>
              <a:pPr/>
              <a:t>6</a:t>
            </a:fld>
            <a:r>
              <a:rPr lang="en-US" altLang="en-US"/>
              <a:t>/9</a:t>
            </a:r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1C5D91CE-FA7A-5444-AE6D-8E3199DFE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WAVE WEBAIM: </a:t>
            </a:r>
          </a:p>
          <a:p>
            <a:pPr lvl="1"/>
            <a:r>
              <a:rPr lang="en-US" altLang="en-US" dirty="0">
                <a:hlinkClick r:id="rId3"/>
              </a:rPr>
              <a:t>http://wave.webaim.org/</a:t>
            </a:r>
            <a:endParaRPr lang="en-US" altLang="en-US" dirty="0"/>
          </a:p>
          <a:p>
            <a:r>
              <a:rPr lang="en-US" altLang="en-US" dirty="0"/>
              <a:t>TAW: </a:t>
            </a:r>
          </a:p>
          <a:p>
            <a:pPr lvl="1"/>
            <a:r>
              <a:rPr lang="en-US" altLang="en-US" dirty="0">
                <a:hlinkClick r:id="rId4"/>
              </a:rPr>
              <a:t>http://www.tawdis.net/</a:t>
            </a:r>
            <a:endParaRPr lang="en-US" altLang="en-US" dirty="0"/>
          </a:p>
          <a:p>
            <a:r>
              <a:rPr lang="en-US" altLang="en-US" dirty="0"/>
              <a:t>Chrome Accessibility Developer Tool</a:t>
            </a:r>
          </a:p>
          <a:p>
            <a:pPr lvl="1"/>
            <a:r>
              <a:rPr lang="en-US" altLang="en-US" dirty="0">
                <a:hlinkClick r:id="rId5"/>
              </a:rPr>
              <a:t>https://chrome.google.com/webstore</a:t>
            </a:r>
            <a:endParaRPr lang="en-US" altLang="en-US" dirty="0"/>
          </a:p>
          <a:p>
            <a:r>
              <a:rPr lang="en-US" altLang="en-US" dirty="0"/>
              <a:t>Axe</a:t>
            </a:r>
          </a:p>
          <a:p>
            <a:pPr lvl="1"/>
            <a:r>
              <a:rPr lang="en-US" altLang="en-US" dirty="0">
                <a:hlinkClick r:id="rId6"/>
              </a:rPr>
              <a:t>https://www.deque.com/axe/</a:t>
            </a:r>
            <a:endParaRPr lang="en-US" altLang="en-US" dirty="0"/>
          </a:p>
          <a:p>
            <a:r>
              <a:rPr lang="en-US" altLang="en-US" dirty="0" err="1"/>
              <a:t>Diğer</a:t>
            </a:r>
            <a:r>
              <a:rPr lang="en-US" altLang="en-US" dirty="0"/>
              <a:t> </a:t>
            </a:r>
            <a:r>
              <a:rPr lang="en-US" altLang="en-US" dirty="0" err="1"/>
              <a:t>ve</a:t>
            </a:r>
            <a:r>
              <a:rPr lang="en-US" altLang="en-US" dirty="0"/>
              <a:t> </a:t>
            </a:r>
            <a:r>
              <a:rPr lang="en-US" altLang="en-US" dirty="0" err="1"/>
              <a:t>Tüm</a:t>
            </a:r>
            <a:r>
              <a:rPr lang="en-US" altLang="en-US" dirty="0"/>
              <a:t> site </a:t>
            </a:r>
            <a:r>
              <a:rPr lang="en-US" altLang="en-US" dirty="0" err="1"/>
              <a:t>testleri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>
                <a:hlinkClick r:id="rId7"/>
              </a:rPr>
              <a:t>http://www.w3.org/WAI/ER/</a:t>
            </a:r>
            <a:r>
              <a:rPr lang="en-US" altLang="en-US" dirty="0" err="1">
                <a:hlinkClick r:id="rId7"/>
              </a:rPr>
              <a:t>existingtools.html</a:t>
            </a:r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45D3F009-E126-1F45-AC4A-1CC56804F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Otomatik Değerlendirme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25ACB-FFCC-F148-B9A2-39E86B4A5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2C7-2E82-6B4F-8752-8C846D38B4A5}" type="slidenum">
              <a:rPr lang="en-US" altLang="en-US"/>
              <a:pPr/>
              <a:t>7</a:t>
            </a:fld>
            <a:r>
              <a:rPr lang="en-US" altLang="en-US"/>
              <a:t>/9</a:t>
            </a:r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958FD7D7-1397-D94A-9969-4B15F3BCF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Web Accessibility Toolbar: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hlinkClick r:id="rId3"/>
              </a:rPr>
              <a:t>https://www.visionaustralia.org/services/digital-access/resources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Web Developer Toolbar: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hlinkClick r:id="rId4"/>
              </a:rPr>
              <a:t>https://developer.mozilla.org/en-US/docs/Tools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HTML </a:t>
            </a:r>
            <a:r>
              <a:rPr lang="en-US" altLang="en-US" sz="2000" dirty="0" err="1"/>
              <a:t>ve</a:t>
            </a:r>
            <a:r>
              <a:rPr lang="en-US" altLang="en-US" sz="2000" dirty="0"/>
              <a:t> CSS </a:t>
            </a:r>
            <a:r>
              <a:rPr lang="en-US" altLang="en-US" sz="2000" dirty="0" err="1"/>
              <a:t>Denetçileri</a:t>
            </a:r>
            <a:r>
              <a:rPr lang="en-US" altLang="en-US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hlinkClick r:id="rId5"/>
              </a:rPr>
              <a:t>http://validator.w3.org/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hlinkClick r:id="rId6"/>
              </a:rPr>
              <a:t>http://jigsaw.w3.org/css-validator/</a:t>
            </a: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en-US" altLang="en-US" sz="2000" dirty="0" err="1"/>
              <a:t>Renk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karşılaştırmaları</a:t>
            </a:r>
            <a:r>
              <a:rPr lang="en-US" altLang="en-US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hlinkClick r:id="rId7"/>
              </a:rPr>
              <a:t>http://juicystudio.com/services/luminositycontrastratio.php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hlinkClick r:id="rId8"/>
              </a:rPr>
              <a:t>https://webaim.org/resources/contrastchecker/</a:t>
            </a:r>
            <a:endParaRPr lang="en-US" altLang="en-US" sz="1800" dirty="0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32CC75A2-93C5-2747-B8FF-2824EF2A15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772400" cy="1143000"/>
          </a:xfrm>
        </p:spPr>
        <p:txBody>
          <a:bodyPr/>
          <a:lstStyle/>
          <a:p>
            <a:r>
              <a:rPr lang="en-US" altLang="en-US" dirty="0"/>
              <a:t>2. </a:t>
            </a:r>
            <a:r>
              <a:rPr lang="en-US" altLang="en-US" dirty="0" err="1"/>
              <a:t>Otomatik</a:t>
            </a:r>
            <a:r>
              <a:rPr lang="en-US" altLang="en-US" dirty="0"/>
              <a:t> </a:t>
            </a:r>
            <a:r>
              <a:rPr lang="en-US" altLang="en-US" dirty="0" err="1"/>
              <a:t>Değerlendirme</a:t>
            </a:r>
            <a:br>
              <a:rPr lang="en-US" altLang="en-US" dirty="0"/>
            </a:br>
            <a:r>
              <a:rPr lang="en-US" altLang="en-US" dirty="0" err="1"/>
              <a:t>Yardımcı</a:t>
            </a:r>
            <a:r>
              <a:rPr lang="en-US" altLang="en-US" dirty="0"/>
              <a:t> </a:t>
            </a:r>
            <a:r>
              <a:rPr lang="en-US" altLang="en-US" dirty="0" err="1"/>
              <a:t>Araçlar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58E2-3C37-184A-AB1B-FE72994D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80B9-B634-374D-AE50-03CA9D254401}" type="slidenum">
              <a:rPr lang="en-US" altLang="en-US"/>
              <a:pPr/>
              <a:t>8</a:t>
            </a:fld>
            <a:r>
              <a:rPr lang="en-US" altLang="en-US"/>
              <a:t>/9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C174D238-1322-7C4D-B537-390998FC99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Otomatik</a:t>
            </a:r>
            <a:r>
              <a:rPr lang="en-US" altLang="en-US" dirty="0"/>
              <a:t> </a:t>
            </a:r>
            <a:r>
              <a:rPr lang="en-US" altLang="en-US" dirty="0" err="1"/>
              <a:t>değerlendirmeler</a:t>
            </a:r>
            <a:r>
              <a:rPr lang="en-US" altLang="en-US" dirty="0"/>
              <a:t> </a:t>
            </a:r>
            <a:r>
              <a:rPr lang="en-US" altLang="en-US" dirty="0" err="1"/>
              <a:t>yeterli</a:t>
            </a:r>
            <a:r>
              <a:rPr lang="en-US" altLang="en-US" dirty="0"/>
              <a:t> </a:t>
            </a:r>
            <a:r>
              <a:rPr lang="en-US" altLang="en-US" dirty="0" err="1"/>
              <a:t>değildir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Otomatik</a:t>
            </a:r>
            <a:r>
              <a:rPr lang="en-US" altLang="en-US" dirty="0"/>
              <a:t> </a:t>
            </a:r>
            <a:r>
              <a:rPr lang="en-US" altLang="en-US" dirty="0" err="1"/>
              <a:t>değerlendirme</a:t>
            </a:r>
            <a:r>
              <a:rPr lang="en-US" altLang="en-US" dirty="0"/>
              <a:t> </a:t>
            </a:r>
            <a:r>
              <a:rPr lang="en-US" altLang="en-US" dirty="0" err="1"/>
              <a:t>tüm</a:t>
            </a:r>
            <a:r>
              <a:rPr lang="en-US" altLang="en-US" dirty="0"/>
              <a:t> </a:t>
            </a:r>
            <a:r>
              <a:rPr lang="en-US" altLang="en-US" dirty="0" err="1"/>
              <a:t>sorunları</a:t>
            </a:r>
            <a:r>
              <a:rPr lang="en-US" altLang="en-US" dirty="0"/>
              <a:t> </a:t>
            </a:r>
            <a:r>
              <a:rPr lang="en-US" altLang="en-US" dirty="0" err="1"/>
              <a:t>ortaya</a:t>
            </a:r>
            <a:r>
              <a:rPr lang="en-US" altLang="en-US" dirty="0"/>
              <a:t> </a:t>
            </a:r>
            <a:r>
              <a:rPr lang="en-US" altLang="en-US" dirty="0" err="1"/>
              <a:t>koyamaz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Kullanıcı</a:t>
            </a:r>
            <a:r>
              <a:rPr lang="en-US" altLang="en-US" dirty="0"/>
              <a:t> </a:t>
            </a:r>
            <a:r>
              <a:rPr lang="en-US" altLang="en-US" dirty="0" err="1"/>
              <a:t>testleri</a:t>
            </a:r>
            <a:r>
              <a:rPr lang="en-US" altLang="en-US" dirty="0"/>
              <a:t> </a:t>
            </a:r>
            <a:r>
              <a:rPr lang="en-US" altLang="en-US" dirty="0" err="1"/>
              <a:t>yapılması</a:t>
            </a:r>
            <a:r>
              <a:rPr lang="en-US" altLang="en-US" dirty="0"/>
              <a:t> da </a:t>
            </a:r>
            <a:r>
              <a:rPr lang="en-US" altLang="en-US" dirty="0" err="1"/>
              <a:t>gerekiyor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Farklı</a:t>
            </a:r>
            <a:r>
              <a:rPr lang="en-US" altLang="en-US" dirty="0"/>
              <a:t> </a:t>
            </a:r>
            <a:r>
              <a:rPr lang="en-US" altLang="en-US" dirty="0" err="1"/>
              <a:t>kullanıcıların</a:t>
            </a:r>
            <a:r>
              <a:rPr lang="en-US" altLang="en-US" dirty="0"/>
              <a:t> </a:t>
            </a:r>
            <a:r>
              <a:rPr lang="en-US" altLang="en-US" dirty="0" err="1"/>
              <a:t>katılımı</a:t>
            </a:r>
            <a:r>
              <a:rPr lang="en-US" altLang="en-US" dirty="0"/>
              <a:t> </a:t>
            </a:r>
            <a:r>
              <a:rPr lang="en-US" altLang="en-US" dirty="0" err="1"/>
              <a:t>çok</a:t>
            </a:r>
            <a:r>
              <a:rPr lang="en-US" altLang="en-US" dirty="0"/>
              <a:t> </a:t>
            </a:r>
            <a:r>
              <a:rPr lang="en-US" altLang="en-US" dirty="0" err="1"/>
              <a:t>önemli</a:t>
            </a:r>
            <a:r>
              <a:rPr lang="en-US" altLang="en-US" dirty="0"/>
              <a:t> </a:t>
            </a:r>
            <a:r>
              <a:rPr lang="en-US" altLang="en-US" dirty="0" err="1"/>
              <a:t>ve</a:t>
            </a:r>
            <a:r>
              <a:rPr lang="en-US" altLang="en-US" dirty="0"/>
              <a:t> </a:t>
            </a:r>
            <a:r>
              <a:rPr lang="en-US" altLang="en-US" dirty="0" err="1"/>
              <a:t>doğru</a:t>
            </a:r>
            <a:r>
              <a:rPr lang="en-US" altLang="en-US" dirty="0"/>
              <a:t> </a:t>
            </a:r>
            <a:r>
              <a:rPr lang="en-US" altLang="en-US" dirty="0" err="1"/>
              <a:t>kullanıcı</a:t>
            </a:r>
            <a:r>
              <a:rPr lang="en-US" altLang="en-US" dirty="0"/>
              <a:t> </a:t>
            </a:r>
            <a:r>
              <a:rPr lang="en-US" altLang="en-US" dirty="0" err="1"/>
              <a:t>profili</a:t>
            </a:r>
            <a:r>
              <a:rPr lang="en-US" altLang="en-US" dirty="0"/>
              <a:t> </a:t>
            </a:r>
            <a:r>
              <a:rPr lang="en-US" altLang="en-US" dirty="0" err="1"/>
              <a:t>ile</a:t>
            </a:r>
            <a:r>
              <a:rPr lang="en-US" altLang="en-US" dirty="0"/>
              <a:t> </a:t>
            </a:r>
            <a:r>
              <a:rPr lang="en-US" altLang="en-US" dirty="0" err="1"/>
              <a:t>çalışılması</a:t>
            </a:r>
            <a:r>
              <a:rPr lang="en-US" altLang="en-US" dirty="0"/>
              <a:t> </a:t>
            </a:r>
            <a:r>
              <a:rPr lang="en-US" altLang="en-US" dirty="0" err="1"/>
              <a:t>gerekiyor</a:t>
            </a:r>
            <a:r>
              <a:rPr lang="en-US" altLang="en-US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/>
              <a:t>Görme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/>
              <a:t>İşitme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/>
              <a:t>Fiziksel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/>
              <a:t>Konuşma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/>
              <a:t>Bilişsel</a:t>
            </a:r>
            <a:r>
              <a:rPr lang="en-US" altLang="en-US" dirty="0"/>
              <a:t> </a:t>
            </a:r>
          </a:p>
          <a:p>
            <a:pPr marL="457200" lvl="1" indent="0">
              <a:buNone/>
            </a:pPr>
            <a:endParaRPr lang="en-US" altLang="en-US" dirty="0"/>
          </a:p>
          <a:p>
            <a:pPr marL="457200" lvl="1" indent="0">
              <a:buNone/>
            </a:pPr>
            <a:r>
              <a:rPr lang="en-US" altLang="en-US" dirty="0">
                <a:hlinkClick r:id="rId3"/>
              </a:rPr>
              <a:t>https://www.w3.org/WAI/test-evaluate/#people</a:t>
            </a:r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3CAC0867-EC6B-3649-AD7B-3DC40AF27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</a:t>
            </a:r>
            <a:r>
              <a:rPr lang="en-US" altLang="en-US" dirty="0" err="1"/>
              <a:t>Kullanıcı</a:t>
            </a:r>
            <a:r>
              <a:rPr lang="en-US" altLang="en-US" dirty="0"/>
              <a:t> </a:t>
            </a:r>
            <a:r>
              <a:rPr lang="en-US" altLang="en-US" dirty="0" err="1"/>
              <a:t>Değerlendirmesi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58E2-3C37-184A-AB1B-FE72994D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80B9-B634-374D-AE50-03CA9D254401}" type="slidenum">
              <a:rPr lang="en-US" altLang="en-US"/>
              <a:pPr/>
              <a:t>9</a:t>
            </a:fld>
            <a:r>
              <a:rPr lang="en-US" altLang="en-US"/>
              <a:t>/9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C174D238-1322-7C4D-B537-390998FC99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WCAG-EM - WCAG </a:t>
            </a:r>
            <a:r>
              <a:rPr lang="en-US" altLang="en-US" dirty="0" err="1"/>
              <a:t>Değerlendirme</a:t>
            </a:r>
            <a:r>
              <a:rPr lang="en-US" altLang="en-US" dirty="0"/>
              <a:t> </a:t>
            </a:r>
            <a:r>
              <a:rPr lang="en-US" altLang="en-US" dirty="0" err="1"/>
              <a:t>Metodu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 err="1"/>
              <a:t>Kapsamı</a:t>
            </a:r>
            <a:r>
              <a:rPr lang="en-US" altLang="en-US" dirty="0"/>
              <a:t> </a:t>
            </a:r>
            <a:r>
              <a:rPr lang="en-US" altLang="en-US" dirty="0" err="1"/>
              <a:t>tanımla</a:t>
            </a:r>
            <a:endParaRPr lang="en-US" altLang="en-US" dirty="0"/>
          </a:p>
          <a:p>
            <a:pPr lvl="1"/>
            <a:r>
              <a:rPr lang="en-US" altLang="en-US" dirty="0" err="1"/>
              <a:t>Hedef</a:t>
            </a:r>
            <a:r>
              <a:rPr lang="en-US" altLang="en-US" dirty="0"/>
              <a:t> </a:t>
            </a:r>
            <a:r>
              <a:rPr lang="en-US" altLang="en-US" dirty="0" err="1"/>
              <a:t>websitesini</a:t>
            </a:r>
            <a:r>
              <a:rPr lang="en-US" altLang="en-US" dirty="0"/>
              <a:t> </a:t>
            </a:r>
            <a:r>
              <a:rPr lang="en-US" altLang="en-US" dirty="0" err="1"/>
              <a:t>anla</a:t>
            </a:r>
            <a:endParaRPr lang="en-US" altLang="en-US" dirty="0"/>
          </a:p>
          <a:p>
            <a:pPr lvl="1"/>
            <a:r>
              <a:rPr lang="en-US" altLang="en-US" dirty="0" err="1"/>
              <a:t>Örnekleme</a:t>
            </a:r>
            <a:r>
              <a:rPr lang="en-US" altLang="en-US" dirty="0"/>
              <a:t> yap</a:t>
            </a:r>
          </a:p>
          <a:p>
            <a:pPr lvl="1"/>
            <a:r>
              <a:rPr lang="en-US" altLang="en-US" dirty="0" err="1"/>
              <a:t>Seçilen</a:t>
            </a:r>
            <a:r>
              <a:rPr lang="en-US" altLang="en-US" dirty="0"/>
              <a:t> </a:t>
            </a:r>
            <a:r>
              <a:rPr lang="en-US" altLang="en-US" dirty="0" err="1"/>
              <a:t>sayfaları</a:t>
            </a:r>
            <a:r>
              <a:rPr lang="en-US" altLang="en-US" dirty="0"/>
              <a:t> </a:t>
            </a:r>
            <a:r>
              <a:rPr lang="en-US" altLang="en-US" dirty="0" err="1"/>
              <a:t>denetle</a:t>
            </a:r>
            <a:endParaRPr lang="en-US" altLang="en-US" dirty="0"/>
          </a:p>
          <a:p>
            <a:pPr lvl="1"/>
            <a:r>
              <a:rPr lang="en-US" altLang="en-US" dirty="0" err="1"/>
              <a:t>Raporlama</a:t>
            </a:r>
            <a:r>
              <a:rPr lang="en-US" altLang="en-US" dirty="0"/>
              <a:t> yap</a:t>
            </a:r>
          </a:p>
          <a:p>
            <a:pPr lvl="1"/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  <a:p>
            <a:pPr marL="457200" lvl="1" indent="0">
              <a:buNone/>
            </a:pPr>
            <a:r>
              <a:rPr lang="en-US" altLang="en-US" dirty="0">
                <a:hlinkClick r:id="rId3"/>
              </a:rPr>
              <a:t>http://www.w3.org/TR/WCAG-EM/</a:t>
            </a:r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3CAC0867-EC6B-3649-AD7B-3DC40AF27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4. </a:t>
            </a:r>
            <a:r>
              <a:rPr lang="en-US" altLang="en-US" dirty="0" err="1"/>
              <a:t>Uyum</a:t>
            </a:r>
            <a:r>
              <a:rPr lang="en-US" altLang="en-US" dirty="0"/>
              <a:t> </a:t>
            </a:r>
            <a:r>
              <a:rPr lang="en-US" altLang="en-US" dirty="0" err="1"/>
              <a:t>Araştırması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7486423"/>
      </p:ext>
    </p:extLst>
  </p:cSld>
  <p:clrMapOvr>
    <a:masterClrMapping/>
  </p:clrMapOvr>
</p:sld>
</file>

<file path=ppt/theme/theme1.xml><?xml version="1.0" encoding="utf-8"?>
<a:theme xmlns:a="http://schemas.openxmlformats.org/drawingml/2006/main" name="CNG443Templat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68DA"/>
      </a:hlink>
      <a:folHlink>
        <a:srgbClr val="551A8B"/>
      </a:folHlink>
    </a:clrScheme>
    <a:fontScheme name="CNG443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CNG443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G443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G443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G443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G443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G443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G443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G443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G443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G443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G443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G443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HD:Users:yeliz:Documents:My Teaching:Java-Course:style:CNG443Template.pot</Template>
  <TotalTime>6561</TotalTime>
  <Words>585</Words>
  <Application>Microsoft Macintosh PowerPoint</Application>
  <PresentationFormat>On-screen Show (4:3)</PresentationFormat>
  <Paragraphs>115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Andalus</vt:lpstr>
      <vt:lpstr>Arabic Typesetting</vt:lpstr>
      <vt:lpstr>Arial</vt:lpstr>
      <vt:lpstr>Courier New</vt:lpstr>
      <vt:lpstr>CNG443Template</vt:lpstr>
      <vt:lpstr>Web Erişilebilirliği:  Değerlendirme</vt:lpstr>
      <vt:lpstr>Değerlendirme</vt:lpstr>
      <vt:lpstr>1. Yüzeysel Hızlı Değerlendirme</vt:lpstr>
      <vt:lpstr>Tarayıcılar ile Basit Testler</vt:lpstr>
      <vt:lpstr>Özel Tarayıcılar ve Yardımcı  Teknolojiler ile Testler</vt:lpstr>
      <vt:lpstr>2. Otomatik Değerlendirme</vt:lpstr>
      <vt:lpstr>2. Otomatik Değerlendirme Yardımcı Araçlar</vt:lpstr>
      <vt:lpstr>3. Kullanıcı Değerlendirmesi</vt:lpstr>
      <vt:lpstr>4. Uyum Araştırması</vt:lpstr>
      <vt:lpstr>Teşekkürler!</vt:lpstr>
    </vt:vector>
  </TitlesOfParts>
  <Company>University of Manchester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Yeliz Yesilada</dc:creator>
  <cp:lastModifiedBy>Yeliz Yesilada</cp:lastModifiedBy>
  <cp:revision>604</cp:revision>
  <dcterms:created xsi:type="dcterms:W3CDTF">2009-05-10T07:31:04Z</dcterms:created>
  <dcterms:modified xsi:type="dcterms:W3CDTF">2021-06-17T04:33:04Z</dcterms:modified>
</cp:coreProperties>
</file>